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4" r:id="rId5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lvetica Now" charset="1" panose="020B0504030202020204"/>
      <p:regular r:id="rId10"/>
    </p:embeddedFont>
    <p:embeddedFont>
      <p:font typeface="Helvetica Now Bold" charset="1" panose="020B0804030202020204"/>
      <p:regular r:id="rId11"/>
    </p:embeddedFont>
    <p:embeddedFont>
      <p:font typeface="Helvetica Now Italics" charset="1" panose="020B0504030202090204"/>
      <p:regular r:id="rId12"/>
    </p:embeddedFont>
    <p:embeddedFont>
      <p:font typeface="Helvetica Now Bold Italics" charset="1" panose="020B0904030202090204"/>
      <p:regular r:id="rId13"/>
    </p:embeddedFont>
    <p:embeddedFont>
      <p:font typeface="Helvetica Now Light" charset="1" panose="020B0404030202020204"/>
      <p:regular r:id="rId14"/>
    </p:embeddedFont>
    <p:embeddedFont>
      <p:font typeface="Helvetica Now Light Italics" charset="1" panose="020B0404030202090204"/>
      <p:regular r:id="rId15"/>
    </p:embeddedFont>
    <p:embeddedFont>
      <p:font typeface="Helvetica Now Heavy" charset="1" panose="020B0A04030202020204"/>
      <p:regular r:id="rId16"/>
    </p:embeddedFont>
    <p:embeddedFont>
      <p:font typeface="Helvetica Now Heavy Italics" charset="1" panose="020B0A04030202090204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  <p:embeddedFont>
      <p:font typeface="Quicksand" charset="1" panose="00000500000000000000"/>
      <p:regular r:id="rId24"/>
    </p:embeddedFont>
    <p:embeddedFont>
      <p:font typeface="Quicksand Bold" charset="1" panose="00000800000000000000"/>
      <p:regular r:id="rId25"/>
    </p:embeddedFont>
    <p:embeddedFont>
      <p:font typeface="Quicksand Light" charset="1" panose="00000400000000000000"/>
      <p:regular r:id="rId26"/>
    </p:embeddedFont>
    <p:embeddedFont>
      <p:font typeface="Quicksand Medium" charset="1" panose="00000600000000000000"/>
      <p:regular r:id="rId27"/>
    </p:embeddedFont>
    <p:embeddedFont>
      <p:font typeface="Now" charset="1" panose="00000500000000000000"/>
      <p:regular r:id="rId28"/>
    </p:embeddedFont>
    <p:embeddedFont>
      <p:font typeface="Now Bold" charset="1" panose="00000800000000000000"/>
      <p:regular r:id="rId29"/>
    </p:embeddedFont>
    <p:embeddedFont>
      <p:font typeface="Now Thin" charset="1" panose="00000300000000000000"/>
      <p:regular r:id="rId30"/>
    </p:embeddedFont>
    <p:embeddedFont>
      <p:font typeface="Now Light" charset="1" panose="00000400000000000000"/>
      <p:regular r:id="rId31"/>
    </p:embeddedFont>
    <p:embeddedFont>
      <p:font typeface="Now Medium" charset="1" panose="00000600000000000000"/>
      <p:regular r:id="rId32"/>
    </p:embeddedFont>
    <p:embeddedFont>
      <p:font typeface="Now Heavy" charset="1" panose="00000A00000000000000"/>
      <p:regular r:id="rId33"/>
    </p:embeddedFont>
    <p:embeddedFont>
      <p:font typeface="Muli" charset="1" panose="00000500000000000000"/>
      <p:regular r:id="rId34"/>
    </p:embeddedFont>
    <p:embeddedFont>
      <p:font typeface="Muli Bold" charset="1" panose="00000800000000000000"/>
      <p:regular r:id="rId35"/>
    </p:embeddedFont>
    <p:embeddedFont>
      <p:font typeface="Muli Italics" charset="1" panose="00000500000000000000"/>
      <p:regular r:id="rId36"/>
    </p:embeddedFont>
    <p:embeddedFont>
      <p:font typeface="Muli Bold Italics" charset="1" panose="00000800000000000000"/>
      <p:regular r:id="rId37"/>
    </p:embeddedFont>
    <p:embeddedFont>
      <p:font typeface="Muli Extra-Light" charset="1" panose="00000300000000000000"/>
      <p:regular r:id="rId38"/>
    </p:embeddedFont>
    <p:embeddedFont>
      <p:font typeface="Muli Extra-Light Italics" charset="1" panose="00000300000000000000"/>
      <p:regular r:id="rId39"/>
    </p:embeddedFont>
    <p:embeddedFont>
      <p:font typeface="Muli Light" charset="1" panose="00000400000000000000"/>
      <p:regular r:id="rId40"/>
    </p:embeddedFont>
    <p:embeddedFont>
      <p:font typeface="Muli Light Italics" charset="1" panose="00000400000000000000"/>
      <p:regular r:id="rId41"/>
    </p:embeddedFont>
    <p:embeddedFont>
      <p:font typeface="Muli Semi-Bold" charset="1" panose="00000700000000000000"/>
      <p:regular r:id="rId42"/>
    </p:embeddedFont>
    <p:embeddedFont>
      <p:font typeface="Muli Semi-Bold Italics" charset="1" panose="00000700000000000000"/>
      <p:regular r:id="rId43"/>
    </p:embeddedFont>
    <p:embeddedFont>
      <p:font typeface="Muli Ultra-Bold" charset="1" panose="00000900000000000000"/>
      <p:regular r:id="rId44"/>
    </p:embeddedFont>
    <p:embeddedFont>
      <p:font typeface="Muli Ultra-Bold Italics" charset="1" panose="00000900000000000000"/>
      <p:regular r:id="rId45"/>
    </p:embeddedFont>
    <p:embeddedFont>
      <p:font typeface="Muli Heavy" charset="1" panose="00000A00000000000000"/>
      <p:regular r:id="rId46"/>
    </p:embeddedFont>
    <p:embeddedFont>
      <p:font typeface="Muli Heavy Italics" charset="1" panose="00000A00000000000000"/>
      <p:regular r:id="rId47"/>
    </p:embeddedFont>
    <p:embeddedFont>
      <p:font typeface="Varela Round" charset="1" panose="000005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slides/slide1.xml" Type="http://schemas.openxmlformats.org/officeDocument/2006/relationships/slide"/><Relationship Id="rId5" Target="tableStyles.xml" Type="http://schemas.openxmlformats.org/officeDocument/2006/relationships/tableStyles"/><Relationship Id="rId50" Target="slides/slide2.xml" Type="http://schemas.openxmlformats.org/officeDocument/2006/relationships/slide"/><Relationship Id="rId51" Target="slides/slide3.xml" Type="http://schemas.openxmlformats.org/officeDocument/2006/relationships/slide"/><Relationship Id="rId52" Target="slides/slide4.xml" Type="http://schemas.openxmlformats.org/officeDocument/2006/relationships/slide"/><Relationship Id="rId53" Target="slides/slide5.xml" Type="http://schemas.openxmlformats.org/officeDocument/2006/relationships/slide"/><Relationship Id="rId54" Target="slides/slide6.xml" Type="http://schemas.openxmlformats.org/officeDocument/2006/relationships/slide"/><Relationship Id="rId55" Target="slides/slide7.xml" Type="http://schemas.openxmlformats.org/officeDocument/2006/relationships/slide"/><Relationship Id="rId56" Target="slides/slide8.xml" Type="http://schemas.openxmlformats.org/officeDocument/2006/relationships/slide"/><Relationship Id="rId57" Target="slides/slide9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9.jpe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9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9.jpeg" Type="http://schemas.openxmlformats.org/officeDocument/2006/relationships/image"/><Relationship Id="rId5" Target="../media/image25.jpe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0620" y="2991685"/>
            <a:ext cx="8024418" cy="2513393"/>
            <a:chOff x="0" y="0"/>
            <a:chExt cx="2538283" cy="7950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38283" cy="795036"/>
            </a:xfrm>
            <a:custGeom>
              <a:avLst/>
              <a:gdLst/>
              <a:ahLst/>
              <a:cxnLst/>
              <a:rect r="r" b="b" t="t" l="l"/>
              <a:pathLst>
                <a:path h="795036" w="2538283">
                  <a:moveTo>
                    <a:pt x="96480" y="0"/>
                  </a:moveTo>
                  <a:lnTo>
                    <a:pt x="2441803" y="0"/>
                  </a:lnTo>
                  <a:cubicBezTo>
                    <a:pt x="2495087" y="0"/>
                    <a:pt x="2538283" y="43195"/>
                    <a:pt x="2538283" y="96480"/>
                  </a:cubicBezTo>
                  <a:lnTo>
                    <a:pt x="2538283" y="698557"/>
                  </a:lnTo>
                  <a:cubicBezTo>
                    <a:pt x="2538283" y="724145"/>
                    <a:pt x="2528118" y="748685"/>
                    <a:pt x="2510025" y="766778"/>
                  </a:cubicBezTo>
                  <a:cubicBezTo>
                    <a:pt x="2491931" y="784871"/>
                    <a:pt x="2467391" y="795036"/>
                    <a:pt x="2441803" y="795036"/>
                  </a:cubicBezTo>
                  <a:lnTo>
                    <a:pt x="96480" y="795036"/>
                  </a:lnTo>
                  <a:cubicBezTo>
                    <a:pt x="43195" y="795036"/>
                    <a:pt x="0" y="751841"/>
                    <a:pt x="0" y="698557"/>
                  </a:cubicBezTo>
                  <a:lnTo>
                    <a:pt x="0" y="96480"/>
                  </a:lnTo>
                  <a:cubicBezTo>
                    <a:pt x="0" y="43195"/>
                    <a:pt x="43195" y="0"/>
                    <a:pt x="96480" y="0"/>
                  </a:cubicBezTo>
                  <a:close/>
                </a:path>
              </a:pathLst>
            </a:custGeom>
            <a:solidFill>
              <a:srgbClr val="BD3B7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2538283" cy="89028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FFFFFF"/>
                  </a:solidFill>
                  <a:latin typeface="Helvetica Now Bold"/>
                </a:rPr>
                <a:t> K-12 Grant  </a:t>
              </a:r>
            </a:p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FFFFFF"/>
                  </a:solidFill>
                  <a:latin typeface="Helvetica Now Bold"/>
                </a:rPr>
                <a:t>Year End Report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17256" y="4283643"/>
            <a:ext cx="7242044" cy="2559764"/>
            <a:chOff x="0" y="0"/>
            <a:chExt cx="2290802" cy="8097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90802" cy="809704"/>
            </a:xfrm>
            <a:custGeom>
              <a:avLst/>
              <a:gdLst/>
              <a:ahLst/>
              <a:cxnLst/>
              <a:rect r="r" b="b" t="t" l="l"/>
              <a:pathLst>
                <a:path h="809704" w="2290802">
                  <a:moveTo>
                    <a:pt x="106902" y="0"/>
                  </a:moveTo>
                  <a:lnTo>
                    <a:pt x="2183900" y="0"/>
                  </a:lnTo>
                  <a:cubicBezTo>
                    <a:pt x="2242940" y="0"/>
                    <a:pt x="2290802" y="47862"/>
                    <a:pt x="2290802" y="106902"/>
                  </a:cubicBezTo>
                  <a:lnTo>
                    <a:pt x="2290802" y="702802"/>
                  </a:lnTo>
                  <a:cubicBezTo>
                    <a:pt x="2290802" y="761842"/>
                    <a:pt x="2242940" y="809704"/>
                    <a:pt x="2183900" y="809704"/>
                  </a:cubicBezTo>
                  <a:lnTo>
                    <a:pt x="106902" y="809704"/>
                  </a:lnTo>
                  <a:cubicBezTo>
                    <a:pt x="47862" y="809704"/>
                    <a:pt x="0" y="761842"/>
                    <a:pt x="0" y="702802"/>
                  </a:cubicBezTo>
                  <a:lnTo>
                    <a:pt x="0" y="106902"/>
                  </a:lnTo>
                  <a:cubicBezTo>
                    <a:pt x="0" y="47862"/>
                    <a:pt x="47862" y="0"/>
                    <a:pt x="106902" y="0"/>
                  </a:cubicBezTo>
                  <a:close/>
                </a:path>
              </a:pathLst>
            </a:custGeom>
            <a:solidFill>
              <a:srgbClr val="EE33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2290802" cy="90495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FFFFFF"/>
                  </a:solidFill>
                  <a:latin typeface="Helvetica Now Bold"/>
                </a:rPr>
                <a:t>Ben Franklin Academy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83958" y="7674848"/>
            <a:ext cx="6556375" cy="1583452"/>
            <a:chOff x="0" y="0"/>
            <a:chExt cx="2073911" cy="5008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73911" cy="500877"/>
            </a:xfrm>
            <a:custGeom>
              <a:avLst/>
              <a:gdLst/>
              <a:ahLst/>
              <a:cxnLst/>
              <a:rect r="r" b="b" t="t" l="l"/>
              <a:pathLst>
                <a:path h="500877" w="2073911">
                  <a:moveTo>
                    <a:pt x="118082" y="0"/>
                  </a:moveTo>
                  <a:lnTo>
                    <a:pt x="1955829" y="0"/>
                  </a:lnTo>
                  <a:cubicBezTo>
                    <a:pt x="1987147" y="0"/>
                    <a:pt x="2017181" y="12441"/>
                    <a:pt x="2039326" y="34586"/>
                  </a:cubicBezTo>
                  <a:cubicBezTo>
                    <a:pt x="2061471" y="56730"/>
                    <a:pt x="2073911" y="86765"/>
                    <a:pt x="2073911" y="118082"/>
                  </a:cubicBezTo>
                  <a:lnTo>
                    <a:pt x="2073911" y="382795"/>
                  </a:lnTo>
                  <a:cubicBezTo>
                    <a:pt x="2073911" y="414112"/>
                    <a:pt x="2061471" y="444147"/>
                    <a:pt x="2039326" y="466292"/>
                  </a:cubicBezTo>
                  <a:cubicBezTo>
                    <a:pt x="2017181" y="488436"/>
                    <a:pt x="1987147" y="500877"/>
                    <a:pt x="1955829" y="500877"/>
                  </a:cubicBezTo>
                  <a:lnTo>
                    <a:pt x="118082" y="500877"/>
                  </a:lnTo>
                  <a:cubicBezTo>
                    <a:pt x="86765" y="500877"/>
                    <a:pt x="56730" y="488436"/>
                    <a:pt x="34586" y="466292"/>
                  </a:cubicBezTo>
                  <a:cubicBezTo>
                    <a:pt x="12441" y="444147"/>
                    <a:pt x="0" y="414112"/>
                    <a:pt x="0" y="382795"/>
                  </a:cubicBezTo>
                  <a:lnTo>
                    <a:pt x="0" y="118082"/>
                  </a:lnTo>
                  <a:cubicBezTo>
                    <a:pt x="0" y="86765"/>
                    <a:pt x="12441" y="56730"/>
                    <a:pt x="34586" y="34586"/>
                  </a:cubicBezTo>
                  <a:cubicBezTo>
                    <a:pt x="56730" y="12441"/>
                    <a:pt x="86765" y="0"/>
                    <a:pt x="118082" y="0"/>
                  </a:cubicBezTo>
                  <a:close/>
                </a:path>
              </a:pathLst>
            </a:custGeom>
            <a:solidFill>
              <a:srgbClr val="0AB0E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2073911" cy="605652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FFFFFF"/>
                  </a:solidFill>
                  <a:latin typeface="Now Bold"/>
                </a:rPr>
                <a:t>2022 - 2024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>
            <a:off x="12771001" y="1978292"/>
            <a:ext cx="786280" cy="28575"/>
          </a:xfrm>
          <a:prstGeom prst="line">
            <a:avLst/>
          </a:prstGeom>
          <a:ln cap="flat" w="28575">
            <a:solidFill>
              <a:srgbClr val="213343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13557281" y="1911583"/>
            <a:ext cx="161993" cy="16199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334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 flipV="true">
            <a:off x="13638278" y="2073576"/>
            <a:ext cx="0" cy="2210066"/>
          </a:xfrm>
          <a:prstGeom prst="line">
            <a:avLst/>
          </a:prstGeom>
          <a:ln cap="flat" w="28575">
            <a:solidFill>
              <a:srgbClr val="21334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H="true" flipV="true">
            <a:off x="8162145" y="5563525"/>
            <a:ext cx="0" cy="2111323"/>
          </a:xfrm>
          <a:prstGeom prst="line">
            <a:avLst/>
          </a:prstGeom>
          <a:ln cap="flat" w="28575">
            <a:solidFill>
              <a:srgbClr val="213343"/>
            </a:solidFill>
            <a:prstDash val="sysDash"/>
            <a:headEnd type="triangle" len="med" w="lg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8243066" y="5486062"/>
            <a:ext cx="1774190" cy="77463"/>
          </a:xfrm>
          <a:prstGeom prst="line">
            <a:avLst/>
          </a:prstGeom>
          <a:ln cap="flat" w="28575">
            <a:solidFill>
              <a:srgbClr val="213343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8081149" y="5401532"/>
            <a:ext cx="161993" cy="16199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334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5652671" y="9672541"/>
            <a:ext cx="299973" cy="299973"/>
          </a:xfrm>
          <a:custGeom>
            <a:avLst/>
            <a:gdLst/>
            <a:ahLst/>
            <a:cxnLst/>
            <a:rect r="r" b="b" t="t" l="l"/>
            <a:pathLst>
              <a:path h="299973" w="299973">
                <a:moveTo>
                  <a:pt x="0" y="0"/>
                </a:moveTo>
                <a:lnTo>
                  <a:pt x="299973" y="0"/>
                </a:lnTo>
                <a:lnTo>
                  <a:pt x="299973" y="299973"/>
                </a:lnTo>
                <a:lnTo>
                  <a:pt x="0" y="29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865385" y="700510"/>
            <a:ext cx="5119945" cy="2291175"/>
          </a:xfrm>
          <a:custGeom>
            <a:avLst/>
            <a:gdLst/>
            <a:ahLst/>
            <a:cxnLst/>
            <a:rect r="r" b="b" t="t" l="l"/>
            <a:pathLst>
              <a:path h="2291175" w="5119945">
                <a:moveTo>
                  <a:pt x="0" y="0"/>
                </a:moveTo>
                <a:lnTo>
                  <a:pt x="5119945" y="0"/>
                </a:lnTo>
                <a:lnTo>
                  <a:pt x="5119945" y="2291175"/>
                </a:lnTo>
                <a:lnTo>
                  <a:pt x="0" y="2291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187348" y="7254289"/>
            <a:ext cx="3290167" cy="2004011"/>
          </a:xfrm>
          <a:custGeom>
            <a:avLst/>
            <a:gdLst/>
            <a:ahLst/>
            <a:cxnLst/>
            <a:rect r="r" b="b" t="t" l="l"/>
            <a:pathLst>
              <a:path h="2004011" w="3290167">
                <a:moveTo>
                  <a:pt x="0" y="0"/>
                </a:moveTo>
                <a:lnTo>
                  <a:pt x="3290167" y="0"/>
                </a:lnTo>
                <a:lnTo>
                  <a:pt x="3290167" y="2004011"/>
                </a:lnTo>
                <a:lnTo>
                  <a:pt x="0" y="2004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28700" y="6551176"/>
            <a:ext cx="2275792" cy="2247345"/>
          </a:xfrm>
          <a:custGeom>
            <a:avLst/>
            <a:gdLst/>
            <a:ahLst/>
            <a:cxnLst/>
            <a:rect r="r" b="b" t="t" l="l"/>
            <a:pathLst>
              <a:path h="2247345" w="2275792">
                <a:moveTo>
                  <a:pt x="0" y="0"/>
                </a:moveTo>
                <a:lnTo>
                  <a:pt x="2275792" y="0"/>
                </a:lnTo>
                <a:lnTo>
                  <a:pt x="2275792" y="2247345"/>
                </a:lnTo>
                <a:lnTo>
                  <a:pt x="0" y="2247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65265" y="208492"/>
            <a:ext cx="9037385" cy="2582110"/>
          </a:xfrm>
          <a:custGeom>
            <a:avLst/>
            <a:gdLst/>
            <a:ahLst/>
            <a:cxnLst/>
            <a:rect r="r" b="b" t="t" l="l"/>
            <a:pathLst>
              <a:path h="2582110" w="9037385">
                <a:moveTo>
                  <a:pt x="0" y="0"/>
                </a:moveTo>
                <a:lnTo>
                  <a:pt x="9037385" y="0"/>
                </a:lnTo>
                <a:lnTo>
                  <a:pt x="9037385" y="2582110"/>
                </a:lnTo>
                <a:lnTo>
                  <a:pt x="0" y="2582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8207" y="700245"/>
            <a:ext cx="16611586" cy="1296639"/>
            <a:chOff x="0" y="0"/>
            <a:chExt cx="5254574" cy="4101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54574" cy="410153"/>
            </a:xfrm>
            <a:custGeom>
              <a:avLst/>
              <a:gdLst/>
              <a:ahLst/>
              <a:cxnLst/>
              <a:rect r="r" b="b" t="t" l="l"/>
              <a:pathLst>
                <a:path h="410153" w="5254574">
                  <a:moveTo>
                    <a:pt x="46606" y="0"/>
                  </a:moveTo>
                  <a:lnTo>
                    <a:pt x="5207969" y="0"/>
                  </a:lnTo>
                  <a:cubicBezTo>
                    <a:pt x="5220329" y="0"/>
                    <a:pt x="5232184" y="4910"/>
                    <a:pt x="5240924" y="13650"/>
                  </a:cubicBezTo>
                  <a:cubicBezTo>
                    <a:pt x="5249664" y="22391"/>
                    <a:pt x="5254574" y="34245"/>
                    <a:pt x="5254574" y="46606"/>
                  </a:cubicBezTo>
                  <a:lnTo>
                    <a:pt x="5254574" y="363547"/>
                  </a:lnTo>
                  <a:cubicBezTo>
                    <a:pt x="5254574" y="389287"/>
                    <a:pt x="5233708" y="410153"/>
                    <a:pt x="5207969" y="410153"/>
                  </a:cubicBezTo>
                  <a:lnTo>
                    <a:pt x="46606" y="410153"/>
                  </a:lnTo>
                  <a:cubicBezTo>
                    <a:pt x="34245" y="410153"/>
                    <a:pt x="22391" y="405243"/>
                    <a:pt x="13650" y="396502"/>
                  </a:cubicBezTo>
                  <a:cubicBezTo>
                    <a:pt x="4910" y="387762"/>
                    <a:pt x="0" y="375908"/>
                    <a:pt x="0" y="363547"/>
                  </a:cubicBezTo>
                  <a:lnTo>
                    <a:pt x="0" y="46606"/>
                  </a:lnTo>
                  <a:cubicBezTo>
                    <a:pt x="0" y="34245"/>
                    <a:pt x="4910" y="22391"/>
                    <a:pt x="13650" y="13650"/>
                  </a:cubicBezTo>
                  <a:cubicBezTo>
                    <a:pt x="22391" y="4910"/>
                    <a:pt x="34245" y="0"/>
                    <a:pt x="46606" y="0"/>
                  </a:cubicBezTo>
                  <a:close/>
                </a:path>
              </a:pathLst>
            </a:custGeom>
            <a:solidFill>
              <a:srgbClr val="0AB0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5254574" cy="4958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Now Bold"/>
                </a:rPr>
                <a:t>What’s the Collaborative SCFD K-12 Grant?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64580" y="2753437"/>
            <a:ext cx="6242068" cy="1783448"/>
          </a:xfrm>
          <a:custGeom>
            <a:avLst/>
            <a:gdLst/>
            <a:ahLst/>
            <a:cxnLst/>
            <a:rect r="r" b="b" t="t" l="l"/>
            <a:pathLst>
              <a:path h="1783448" w="6242068">
                <a:moveTo>
                  <a:pt x="0" y="0"/>
                </a:moveTo>
                <a:lnTo>
                  <a:pt x="6242068" y="0"/>
                </a:lnTo>
                <a:lnTo>
                  <a:pt x="6242068" y="1783447"/>
                </a:lnTo>
                <a:lnTo>
                  <a:pt x="0" y="1783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36032" y="5143500"/>
            <a:ext cx="2499164" cy="4324350"/>
          </a:xfrm>
          <a:custGeom>
            <a:avLst/>
            <a:gdLst/>
            <a:ahLst/>
            <a:cxnLst/>
            <a:rect r="r" b="b" t="t" l="l"/>
            <a:pathLst>
              <a:path h="4324350" w="2499164">
                <a:moveTo>
                  <a:pt x="0" y="0"/>
                </a:moveTo>
                <a:lnTo>
                  <a:pt x="2499164" y="0"/>
                </a:lnTo>
                <a:lnTo>
                  <a:pt x="2499164" y="4324350"/>
                </a:lnTo>
                <a:lnTo>
                  <a:pt x="0" y="432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14535" y="3083840"/>
            <a:ext cx="9744765" cy="6174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2"/>
              </a:lnSpc>
            </a:pPr>
            <a:r>
              <a:rPr lang="en-US" sz="2930">
                <a:solidFill>
                  <a:srgbClr val="100F0D"/>
                </a:solidFill>
                <a:latin typeface="Quicksand"/>
              </a:rPr>
              <a:t>The SCFD is a voter supported sales and use tax in Adams, Arapahoe, Broomfield, Boulder, Denver, Douglas and Jefferson counties. Just one penny on every $10 in sales and use tax collected goes to SCFD who fund over 300 nonprofit organizations. </a:t>
            </a:r>
          </a:p>
          <a:p>
            <a:pPr algn="ctr">
              <a:lnSpc>
                <a:spcPts val="4102"/>
              </a:lnSpc>
            </a:pPr>
          </a:p>
          <a:p>
            <a:pPr algn="ctr">
              <a:lnSpc>
                <a:spcPts val="4102"/>
              </a:lnSpc>
            </a:pPr>
            <a:r>
              <a:rPr lang="en-US" sz="2930">
                <a:solidFill>
                  <a:srgbClr val="100F0D"/>
                </a:solidFill>
                <a:latin typeface="Quicksand"/>
              </a:rPr>
              <a:t>The Collaborative of the SCFD is a membership organization of SCFD-Funded organizations who invest a portion of their yearly SCFD Award to support our </a:t>
            </a:r>
          </a:p>
          <a:p>
            <a:pPr algn="ctr">
              <a:lnSpc>
                <a:spcPts val="4102"/>
              </a:lnSpc>
              <a:spcBef>
                <a:spcPct val="0"/>
              </a:spcBef>
            </a:pPr>
            <a:r>
              <a:rPr lang="en-US" sz="2930">
                <a:solidFill>
                  <a:srgbClr val="100F0D"/>
                </a:solidFill>
                <a:latin typeface="Quicksand"/>
              </a:rPr>
              <a:t>K-12 School Grant. Selected school applicants receive a variety of in-school workshops, assemblies, field trips, in-school exhibits, bus support and more.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42976" y="191913"/>
            <a:ext cx="7425406" cy="8936484"/>
          </a:xfrm>
          <a:custGeom>
            <a:avLst/>
            <a:gdLst/>
            <a:ahLst/>
            <a:cxnLst/>
            <a:rect r="r" b="b" t="t" l="l"/>
            <a:pathLst>
              <a:path h="8936484" w="7425406">
                <a:moveTo>
                  <a:pt x="0" y="0"/>
                </a:moveTo>
                <a:lnTo>
                  <a:pt x="7425406" y="0"/>
                </a:lnTo>
                <a:lnTo>
                  <a:pt x="7425406" y="8936483"/>
                </a:lnTo>
                <a:lnTo>
                  <a:pt x="0" y="8936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69867" y="9446236"/>
            <a:ext cx="2329512" cy="665575"/>
          </a:xfrm>
          <a:custGeom>
            <a:avLst/>
            <a:gdLst/>
            <a:ahLst/>
            <a:cxnLst/>
            <a:rect r="r" b="b" t="t" l="l"/>
            <a:pathLst>
              <a:path h="665575" w="2329512">
                <a:moveTo>
                  <a:pt x="0" y="0"/>
                </a:moveTo>
                <a:lnTo>
                  <a:pt x="2329513" y="0"/>
                </a:lnTo>
                <a:lnTo>
                  <a:pt x="2329513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56839" y="1110601"/>
            <a:ext cx="7673095" cy="3796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Quicksand Medium"/>
              </a:rPr>
              <a:t>Through the Collaborative SCFD K-12 Grant, your students have experienced 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DCA827"/>
                </a:solidFill>
                <a:latin typeface="Quicksand Bold"/>
              </a:rPr>
              <a:t>51</a:t>
            </a:r>
            <a:r>
              <a:rPr lang="en-US" sz="430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300">
                <a:solidFill>
                  <a:srgbClr val="000000"/>
                </a:solidFill>
                <a:latin typeface="Quicksand Medium"/>
              </a:rPr>
              <a:t>different programs and </a:t>
            </a:r>
            <a:r>
              <a:rPr lang="en-US" sz="4300">
                <a:solidFill>
                  <a:srgbClr val="DCA827"/>
                </a:solidFill>
                <a:latin typeface="Quicksand Medium"/>
              </a:rPr>
              <a:t>81</a:t>
            </a:r>
            <a:r>
              <a:rPr lang="en-US" sz="4300">
                <a:solidFill>
                  <a:srgbClr val="000000"/>
                </a:solidFill>
                <a:latin typeface="Quicksand Medium"/>
              </a:rPr>
              <a:t> total program sessions!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6839" y="5332366"/>
            <a:ext cx="7673095" cy="379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Quicksand Medium"/>
              </a:rPr>
              <a:t>The students and teachers at Ben Franklin Academy worked with </a:t>
            </a:r>
            <a:r>
              <a:rPr lang="en-US" sz="4299">
                <a:solidFill>
                  <a:srgbClr val="DCA827"/>
                </a:solidFill>
                <a:latin typeface="Quicksand Medium"/>
              </a:rPr>
              <a:t>16 </a:t>
            </a:r>
            <a:r>
              <a:rPr lang="en-US" sz="4299">
                <a:solidFill>
                  <a:srgbClr val="000000"/>
                </a:solidFill>
                <a:latin typeface="Quicksand Medium"/>
              </a:rPr>
              <a:t>different cultural organizations all throughout Colorado!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41491" y="2492465"/>
            <a:ext cx="5628377" cy="5832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Arvada Center for Arts and Humanities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Butterfly Pavilion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City of Aurora Cultural Services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Central City Opera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Cherry Arts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Children's Museum Denver Marsico Campus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Colorado Children’s Chorale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Colorado Ballet 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Colorado Symphony 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Denver Center for the Performing Arts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Lakewood Heritage Culture &amp; the Arts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Lone Tree Arts Center 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Pop Culture Classroom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Swallow Hill Music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Town of Parker, Parker arts </a:t>
            </a:r>
          </a:p>
          <a:p>
            <a:pPr algn="ctr">
              <a:lnSpc>
                <a:spcPts val="2881"/>
              </a:lnSpc>
            </a:pPr>
            <a:r>
              <a:rPr lang="en-US" sz="2058">
                <a:solidFill>
                  <a:srgbClr val="000000"/>
                </a:solidFill>
                <a:latin typeface="Canva Sans"/>
              </a:rPr>
              <a:t>Wings Over the Rockies Air &amp; Space Museum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38037" y="3321374"/>
            <a:ext cx="1011926" cy="1011926"/>
          </a:xfrm>
          <a:custGeom>
            <a:avLst/>
            <a:gdLst/>
            <a:ahLst/>
            <a:cxnLst/>
            <a:rect r="r" b="b" t="t" l="l"/>
            <a:pathLst>
              <a:path h="1011926" w="1011926">
                <a:moveTo>
                  <a:pt x="0" y="0"/>
                </a:moveTo>
                <a:lnTo>
                  <a:pt x="1011926" y="0"/>
                </a:lnTo>
                <a:lnTo>
                  <a:pt x="1011926" y="1011926"/>
                </a:lnTo>
                <a:lnTo>
                  <a:pt x="0" y="101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73659" y="6284516"/>
            <a:ext cx="6427453" cy="3053040"/>
          </a:xfrm>
          <a:custGeom>
            <a:avLst/>
            <a:gdLst/>
            <a:ahLst/>
            <a:cxnLst/>
            <a:rect r="r" b="b" t="t" l="l"/>
            <a:pathLst>
              <a:path h="3053040" w="6427453">
                <a:moveTo>
                  <a:pt x="0" y="0"/>
                </a:moveTo>
                <a:lnTo>
                  <a:pt x="6427454" y="0"/>
                </a:lnTo>
                <a:lnTo>
                  <a:pt x="6427454" y="3053040"/>
                </a:lnTo>
                <a:lnTo>
                  <a:pt x="0" y="305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40424">
            <a:off x="619990" y="8159871"/>
            <a:ext cx="1555719" cy="1308749"/>
          </a:xfrm>
          <a:custGeom>
            <a:avLst/>
            <a:gdLst/>
            <a:ahLst/>
            <a:cxnLst/>
            <a:rect r="r" b="b" t="t" l="l"/>
            <a:pathLst>
              <a:path h="1308749" w="1555719">
                <a:moveTo>
                  <a:pt x="0" y="0"/>
                </a:moveTo>
                <a:lnTo>
                  <a:pt x="1555719" y="0"/>
                </a:lnTo>
                <a:lnTo>
                  <a:pt x="1555719" y="1308749"/>
                </a:lnTo>
                <a:lnTo>
                  <a:pt x="0" y="1308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25096" y="9337556"/>
            <a:ext cx="2329512" cy="665575"/>
          </a:xfrm>
          <a:custGeom>
            <a:avLst/>
            <a:gdLst/>
            <a:ahLst/>
            <a:cxnLst/>
            <a:rect r="r" b="b" t="t" l="l"/>
            <a:pathLst>
              <a:path h="665575" w="2329512">
                <a:moveTo>
                  <a:pt x="0" y="0"/>
                </a:moveTo>
                <a:lnTo>
                  <a:pt x="2329513" y="0"/>
                </a:lnTo>
                <a:lnTo>
                  <a:pt x="2329513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05346" y="7321719"/>
            <a:ext cx="891638" cy="1542817"/>
          </a:xfrm>
          <a:custGeom>
            <a:avLst/>
            <a:gdLst/>
            <a:ahLst/>
            <a:cxnLst/>
            <a:rect r="r" b="b" t="t" l="l"/>
            <a:pathLst>
              <a:path h="1542817" w="891638">
                <a:moveTo>
                  <a:pt x="0" y="0"/>
                </a:moveTo>
                <a:lnTo>
                  <a:pt x="891638" y="0"/>
                </a:lnTo>
                <a:lnTo>
                  <a:pt x="891638" y="1542817"/>
                </a:lnTo>
                <a:lnTo>
                  <a:pt x="0" y="15428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27" y="1184487"/>
            <a:ext cx="7562219" cy="482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BD3B78"/>
                </a:solidFill>
                <a:latin typeface="Quicksand Bold"/>
              </a:rPr>
              <a:t>$19,264.98</a:t>
            </a:r>
            <a:r>
              <a:rPr lang="en-US" sz="5499">
                <a:solidFill>
                  <a:srgbClr val="BD3B78"/>
                </a:solidFill>
                <a:latin typeface="Quicksand"/>
              </a:rPr>
              <a:t> </a:t>
            </a:r>
            <a:r>
              <a:rPr lang="en-US" sz="5499">
                <a:solidFill>
                  <a:srgbClr val="000000"/>
                </a:solidFill>
                <a:latin typeface="Quicksand"/>
              </a:rPr>
              <a:t>worth of cultural programming was awarded to and utilized by your school!</a:t>
            </a:r>
          </a:p>
          <a:p>
            <a:pPr>
              <a:lnSpc>
                <a:spcPts val="7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615524" y="1203537"/>
            <a:ext cx="7239085" cy="516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2"/>
              </a:lnSpc>
            </a:pPr>
            <a:r>
              <a:rPr lang="en-US" sz="4901">
                <a:solidFill>
                  <a:srgbClr val="BD3B78"/>
                </a:solidFill>
                <a:latin typeface="Quicksand Bold"/>
              </a:rPr>
              <a:t>$2,675</a:t>
            </a:r>
            <a:r>
              <a:rPr lang="en-US" sz="4901">
                <a:solidFill>
                  <a:srgbClr val="0F0716"/>
                </a:solidFill>
                <a:latin typeface="Quicksand Bold"/>
              </a:rPr>
              <a:t> </a:t>
            </a:r>
            <a:r>
              <a:rPr lang="en-US" sz="4901">
                <a:solidFill>
                  <a:srgbClr val="0F0716"/>
                </a:solidFill>
                <a:latin typeface="Quicksand"/>
              </a:rPr>
              <a:t>was awarded for bus funding, </a:t>
            </a:r>
            <a:r>
              <a:rPr lang="en-US" sz="4901">
                <a:solidFill>
                  <a:srgbClr val="BD3B78"/>
                </a:solidFill>
                <a:latin typeface="Quicksand Bold"/>
              </a:rPr>
              <a:t>$960</a:t>
            </a:r>
            <a:r>
              <a:rPr lang="en-US" sz="4901">
                <a:solidFill>
                  <a:srgbClr val="0F0716"/>
                </a:solidFill>
                <a:latin typeface="Quicksand"/>
              </a:rPr>
              <a:t> was awarded for substitute teacher funding, and </a:t>
            </a:r>
            <a:r>
              <a:rPr lang="en-US" sz="4901">
                <a:solidFill>
                  <a:srgbClr val="BD3B78"/>
                </a:solidFill>
                <a:latin typeface="Quicksand Bold"/>
              </a:rPr>
              <a:t>$200 </a:t>
            </a:r>
            <a:r>
              <a:rPr lang="en-US" sz="4901">
                <a:solidFill>
                  <a:srgbClr val="0F0716"/>
                </a:solidFill>
                <a:latin typeface="Quicksand"/>
              </a:rPr>
              <a:t>was awarded for library resources!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63817" y="7590428"/>
            <a:ext cx="5051478" cy="976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3"/>
              </a:lnSpc>
            </a:pPr>
            <a:r>
              <a:rPr lang="en-US" sz="1395">
                <a:solidFill>
                  <a:srgbClr val="100F0D"/>
                </a:solidFill>
                <a:latin typeface="Quicksand Bold"/>
              </a:rPr>
              <a:t>This funding is provided by the SCFD: a seven-county tax district created within Colorado law, approved by Colorado’s General Assembly, and renewed by voters multiple times over more than 30 years.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05269" y="9467850"/>
            <a:ext cx="2319987" cy="665575"/>
          </a:xfrm>
          <a:custGeom>
            <a:avLst/>
            <a:gdLst/>
            <a:ahLst/>
            <a:cxnLst/>
            <a:rect r="r" b="b" t="t" l="l"/>
            <a:pathLst>
              <a:path h="665575" w="2319987">
                <a:moveTo>
                  <a:pt x="0" y="0"/>
                </a:moveTo>
                <a:lnTo>
                  <a:pt x="2319988" y="0"/>
                </a:lnTo>
                <a:lnTo>
                  <a:pt x="2319988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1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8633" y="2429994"/>
            <a:ext cx="7124797" cy="4749865"/>
          </a:xfrm>
          <a:custGeom>
            <a:avLst/>
            <a:gdLst/>
            <a:ahLst/>
            <a:cxnLst/>
            <a:rect r="r" b="b" t="t" l="l"/>
            <a:pathLst>
              <a:path h="4749865" w="7124797">
                <a:moveTo>
                  <a:pt x="0" y="0"/>
                </a:moveTo>
                <a:lnTo>
                  <a:pt x="7124797" y="0"/>
                </a:lnTo>
                <a:lnTo>
                  <a:pt x="7124797" y="4749865"/>
                </a:lnTo>
                <a:lnTo>
                  <a:pt x="0" y="4749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56341">
            <a:off x="8466" y="2461935"/>
            <a:ext cx="2040468" cy="507566"/>
          </a:xfrm>
          <a:custGeom>
            <a:avLst/>
            <a:gdLst/>
            <a:ahLst/>
            <a:cxnLst/>
            <a:rect r="r" b="b" t="t" l="l"/>
            <a:pathLst>
              <a:path h="507566" w="2040468">
                <a:moveTo>
                  <a:pt x="0" y="0"/>
                </a:moveTo>
                <a:lnTo>
                  <a:pt x="2040468" y="0"/>
                </a:lnTo>
                <a:lnTo>
                  <a:pt x="2040468" y="507567"/>
                </a:lnTo>
                <a:lnTo>
                  <a:pt x="0" y="50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3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100000">
            <a:off x="6788705" y="6678536"/>
            <a:ext cx="1856890" cy="461901"/>
          </a:xfrm>
          <a:custGeom>
            <a:avLst/>
            <a:gdLst/>
            <a:ahLst/>
            <a:cxnLst/>
            <a:rect r="r" b="b" t="t" l="l"/>
            <a:pathLst>
              <a:path h="461901" w="1856890">
                <a:moveTo>
                  <a:pt x="0" y="0"/>
                </a:moveTo>
                <a:lnTo>
                  <a:pt x="1856890" y="0"/>
                </a:lnTo>
                <a:lnTo>
                  <a:pt x="1856890" y="461901"/>
                </a:lnTo>
                <a:lnTo>
                  <a:pt x="0" y="461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3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536967" y="1709615"/>
            <a:ext cx="8722333" cy="309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4374">
                <a:solidFill>
                  <a:srgbClr val="000003"/>
                </a:solidFill>
                <a:latin typeface="Quicksand Medium"/>
              </a:rPr>
              <a:t>The Collaborative SCFD K-12 Grant was able to provide programming from </a:t>
            </a:r>
            <a:r>
              <a:rPr lang="en-US" sz="4374">
                <a:solidFill>
                  <a:srgbClr val="0AB0E6"/>
                </a:solidFill>
                <a:latin typeface="Quicksand Medium"/>
              </a:rPr>
              <a:t>Pre-K </a:t>
            </a:r>
            <a:r>
              <a:rPr lang="en-US" sz="4374">
                <a:solidFill>
                  <a:srgbClr val="000003"/>
                </a:solidFill>
                <a:latin typeface="Quicksand Medium"/>
              </a:rPr>
              <a:t>through </a:t>
            </a:r>
            <a:r>
              <a:rPr lang="en-US" sz="4374">
                <a:solidFill>
                  <a:srgbClr val="0AB0E6"/>
                </a:solidFill>
                <a:latin typeface="Quicksand Medium"/>
              </a:rPr>
              <a:t>8th Grade</a:t>
            </a:r>
            <a:r>
              <a:rPr lang="en-US" sz="4374">
                <a:solidFill>
                  <a:srgbClr val="000003"/>
                </a:solidFill>
                <a:latin typeface="Quicksand Medium"/>
              </a:rPr>
              <a:t>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21491" y="5660857"/>
            <a:ext cx="7153284" cy="2068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7"/>
              </a:lnSpc>
            </a:pPr>
            <a:r>
              <a:rPr lang="en-US" sz="2969">
                <a:solidFill>
                  <a:srgbClr val="000003"/>
                </a:solidFill>
                <a:latin typeface="Varela Round"/>
              </a:rPr>
              <a:t>The diverse programming offered by the Collaborative SCFD grant was able to serve students of every grade level at Ben Franklin Academy.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57401" y="9425132"/>
            <a:ext cx="2329512" cy="665575"/>
          </a:xfrm>
          <a:custGeom>
            <a:avLst/>
            <a:gdLst/>
            <a:ahLst/>
            <a:cxnLst/>
            <a:rect r="r" b="b" t="t" l="l"/>
            <a:pathLst>
              <a:path h="665575" w="2329512">
                <a:moveTo>
                  <a:pt x="0" y="0"/>
                </a:moveTo>
                <a:lnTo>
                  <a:pt x="2329512" y="0"/>
                </a:lnTo>
                <a:lnTo>
                  <a:pt x="2329512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3248" y="6010373"/>
            <a:ext cx="6422055" cy="3082586"/>
          </a:xfrm>
          <a:custGeom>
            <a:avLst/>
            <a:gdLst/>
            <a:ahLst/>
            <a:cxnLst/>
            <a:rect r="r" b="b" t="t" l="l"/>
            <a:pathLst>
              <a:path h="3082586" w="6422055">
                <a:moveTo>
                  <a:pt x="0" y="0"/>
                </a:moveTo>
                <a:lnTo>
                  <a:pt x="6422055" y="0"/>
                </a:lnTo>
                <a:lnTo>
                  <a:pt x="6422055" y="3082586"/>
                </a:lnTo>
                <a:lnTo>
                  <a:pt x="0" y="3082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4618" y="492650"/>
            <a:ext cx="8579315" cy="482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6"/>
              </a:lnSpc>
            </a:pPr>
            <a:r>
              <a:rPr lang="en-US" sz="5504">
                <a:solidFill>
                  <a:srgbClr val="000003"/>
                </a:solidFill>
                <a:latin typeface="Quicksand"/>
              </a:rPr>
              <a:t>Unique programs delivered to your student body served a total of </a:t>
            </a:r>
            <a:r>
              <a:rPr lang="en-US" sz="5504">
                <a:solidFill>
                  <a:srgbClr val="3BAE48"/>
                </a:solidFill>
                <a:latin typeface="Quicksand Bold"/>
              </a:rPr>
              <a:t>8,662*</a:t>
            </a:r>
            <a:r>
              <a:rPr lang="en-US" sz="5504">
                <a:solidFill>
                  <a:srgbClr val="000003"/>
                </a:solidFill>
                <a:latin typeface="Quicksand Bold"/>
              </a:rPr>
              <a:t> </a:t>
            </a:r>
            <a:r>
              <a:rPr lang="en-US" sz="5504">
                <a:solidFill>
                  <a:srgbClr val="000003"/>
                </a:solidFill>
                <a:latin typeface="Quicksand"/>
              </a:rPr>
              <a:t>students over the past two years*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07598" y="2234056"/>
            <a:ext cx="8579315" cy="482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6"/>
              </a:lnSpc>
            </a:pPr>
            <a:r>
              <a:rPr lang="en-US" sz="5504">
                <a:solidFill>
                  <a:srgbClr val="000003"/>
                </a:solidFill>
                <a:latin typeface="Quicksand"/>
              </a:rPr>
              <a:t>These programs also served </a:t>
            </a:r>
            <a:r>
              <a:rPr lang="en-US" sz="5504">
                <a:solidFill>
                  <a:srgbClr val="3BAE48"/>
                </a:solidFill>
                <a:latin typeface="Quicksand Bold"/>
              </a:rPr>
              <a:t>1,974*</a:t>
            </a:r>
            <a:r>
              <a:rPr lang="en-US" sz="5504">
                <a:solidFill>
                  <a:srgbClr val="000003"/>
                </a:solidFill>
                <a:latin typeface="Quicksand"/>
              </a:rPr>
              <a:t> adults in the Ben Franklin Academy network (parents, teachers, and staff)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21948" y="7504041"/>
            <a:ext cx="7550615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3"/>
                </a:solidFill>
                <a:latin typeface="Quicksand"/>
              </a:rPr>
              <a:t>*This number indicates the total numbers served and may include repeat patrons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59207" y="1038225"/>
            <a:ext cx="9569586" cy="588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00003"/>
                </a:solidFill>
                <a:latin typeface="Quicksand"/>
              </a:rPr>
              <a:t>Of the 51 programs...</a:t>
            </a:r>
          </a:p>
          <a:p>
            <a:pPr algn="ctr">
              <a:lnSpc>
                <a:spcPts val="5800"/>
              </a:lnSpc>
            </a:pPr>
          </a:p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BD3B78"/>
                </a:solidFill>
                <a:latin typeface="Quicksand Bold"/>
              </a:rPr>
              <a:t>5 </a:t>
            </a:r>
            <a:r>
              <a:rPr lang="en-US" sz="5000">
                <a:solidFill>
                  <a:srgbClr val="000003"/>
                </a:solidFill>
                <a:latin typeface="Quicksand"/>
              </a:rPr>
              <a:t>were </a:t>
            </a:r>
            <a:r>
              <a:rPr lang="en-US" sz="5000">
                <a:solidFill>
                  <a:srgbClr val="BD3B78"/>
                </a:solidFill>
                <a:latin typeface="Quicksand Bold"/>
              </a:rPr>
              <a:t>Field Trips</a:t>
            </a:r>
          </a:p>
          <a:p>
            <a:pPr algn="ctr">
              <a:lnSpc>
                <a:spcPts val="5800"/>
              </a:lnSpc>
            </a:pPr>
          </a:p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BD3B78"/>
                </a:solidFill>
                <a:latin typeface="Quicksand Bold"/>
              </a:rPr>
              <a:t>18</a:t>
            </a:r>
            <a:r>
              <a:rPr lang="en-US" sz="5000">
                <a:solidFill>
                  <a:srgbClr val="000003"/>
                </a:solidFill>
                <a:latin typeface="Quicksand Bold"/>
              </a:rPr>
              <a:t> </a:t>
            </a:r>
            <a:r>
              <a:rPr lang="en-US" sz="5000">
                <a:solidFill>
                  <a:srgbClr val="000003"/>
                </a:solidFill>
                <a:latin typeface="Quicksand"/>
              </a:rPr>
              <a:t>were </a:t>
            </a:r>
            <a:r>
              <a:rPr lang="en-US" sz="5000">
                <a:solidFill>
                  <a:srgbClr val="BD3B78"/>
                </a:solidFill>
                <a:latin typeface="Quicksand Bold"/>
              </a:rPr>
              <a:t>Assemblies/Large Format Programs</a:t>
            </a:r>
          </a:p>
          <a:p>
            <a:pPr algn="ctr">
              <a:lnSpc>
                <a:spcPts val="5800"/>
              </a:lnSpc>
            </a:pPr>
          </a:p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BD3B78"/>
                </a:solidFill>
                <a:latin typeface="Quicksand Bold"/>
              </a:rPr>
              <a:t>28</a:t>
            </a:r>
            <a:r>
              <a:rPr lang="en-US" sz="5000">
                <a:solidFill>
                  <a:srgbClr val="000003"/>
                </a:solidFill>
                <a:latin typeface="Quicksand Bold"/>
              </a:rPr>
              <a:t> </a:t>
            </a:r>
            <a:r>
              <a:rPr lang="en-US" sz="5000">
                <a:solidFill>
                  <a:srgbClr val="000003"/>
                </a:solidFill>
                <a:latin typeface="Quicksand"/>
              </a:rPr>
              <a:t>were </a:t>
            </a:r>
            <a:r>
              <a:rPr lang="en-US" sz="5000">
                <a:solidFill>
                  <a:srgbClr val="BD3B78"/>
                </a:solidFill>
                <a:latin typeface="Quicksand Bold"/>
              </a:rPr>
              <a:t>Workshops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70685" y="1321923"/>
            <a:ext cx="2813942" cy="1568773"/>
          </a:xfrm>
          <a:custGeom>
            <a:avLst/>
            <a:gdLst/>
            <a:ahLst/>
            <a:cxnLst/>
            <a:rect r="r" b="b" t="t" l="l"/>
            <a:pathLst>
              <a:path h="1568773" w="2813942">
                <a:moveTo>
                  <a:pt x="0" y="0"/>
                </a:moveTo>
                <a:lnTo>
                  <a:pt x="2813942" y="0"/>
                </a:lnTo>
                <a:lnTo>
                  <a:pt x="2813942" y="1568773"/>
                </a:lnTo>
                <a:lnTo>
                  <a:pt x="0" y="156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29230" y="9448965"/>
            <a:ext cx="2329512" cy="665575"/>
          </a:xfrm>
          <a:custGeom>
            <a:avLst/>
            <a:gdLst/>
            <a:ahLst/>
            <a:cxnLst/>
            <a:rect r="r" b="b" t="t" l="l"/>
            <a:pathLst>
              <a:path h="665575" w="2329512">
                <a:moveTo>
                  <a:pt x="0" y="0"/>
                </a:moveTo>
                <a:lnTo>
                  <a:pt x="2329512" y="0"/>
                </a:lnTo>
                <a:lnTo>
                  <a:pt x="2329512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28793" y="4459067"/>
            <a:ext cx="3539704" cy="4134270"/>
          </a:xfrm>
          <a:custGeom>
            <a:avLst/>
            <a:gdLst/>
            <a:ahLst/>
            <a:cxnLst/>
            <a:rect r="r" b="b" t="t" l="l"/>
            <a:pathLst>
              <a:path h="4134270" w="3539704">
                <a:moveTo>
                  <a:pt x="0" y="0"/>
                </a:moveTo>
                <a:lnTo>
                  <a:pt x="3539704" y="0"/>
                </a:lnTo>
                <a:lnTo>
                  <a:pt x="3539704" y="4134270"/>
                </a:lnTo>
                <a:lnTo>
                  <a:pt x="0" y="4134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" t="0" r="0" b="-1984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3185" y="4860841"/>
            <a:ext cx="3318231" cy="3330721"/>
          </a:xfrm>
          <a:custGeom>
            <a:avLst/>
            <a:gdLst/>
            <a:ahLst/>
            <a:cxnLst/>
            <a:rect r="r" b="b" t="t" l="l"/>
            <a:pathLst>
              <a:path h="3330721" w="3318231">
                <a:moveTo>
                  <a:pt x="0" y="0"/>
                </a:moveTo>
                <a:lnTo>
                  <a:pt x="3318231" y="0"/>
                </a:lnTo>
                <a:lnTo>
                  <a:pt x="3318231" y="3330722"/>
                </a:lnTo>
                <a:lnTo>
                  <a:pt x="0" y="3330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62155" y="1498129"/>
            <a:ext cx="9963690" cy="791979"/>
            <a:chOff x="0" y="0"/>
            <a:chExt cx="13284920" cy="105597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284920" cy="1055972"/>
              <a:chOff x="0" y="0"/>
              <a:chExt cx="2955020" cy="23488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955020" cy="234884"/>
              </a:xfrm>
              <a:custGeom>
                <a:avLst/>
                <a:gdLst/>
                <a:ahLst/>
                <a:cxnLst/>
                <a:rect r="r" b="b" t="t" l="l"/>
                <a:pathLst>
                  <a:path h="234884" w="2955020">
                    <a:moveTo>
                      <a:pt x="27972" y="0"/>
                    </a:moveTo>
                    <a:lnTo>
                      <a:pt x="2927047" y="0"/>
                    </a:lnTo>
                    <a:cubicBezTo>
                      <a:pt x="2942496" y="0"/>
                      <a:pt x="2955020" y="12524"/>
                      <a:pt x="2955020" y="27972"/>
                    </a:cubicBezTo>
                    <a:lnTo>
                      <a:pt x="2955020" y="206912"/>
                    </a:lnTo>
                    <a:cubicBezTo>
                      <a:pt x="2955020" y="222361"/>
                      <a:pt x="2942496" y="234884"/>
                      <a:pt x="2927047" y="234884"/>
                    </a:cubicBezTo>
                    <a:lnTo>
                      <a:pt x="27972" y="234884"/>
                    </a:lnTo>
                    <a:cubicBezTo>
                      <a:pt x="12524" y="234884"/>
                      <a:pt x="0" y="222361"/>
                      <a:pt x="0" y="206912"/>
                    </a:cubicBezTo>
                    <a:lnTo>
                      <a:pt x="0" y="27972"/>
                    </a:lnTo>
                    <a:cubicBezTo>
                      <a:pt x="0" y="12524"/>
                      <a:pt x="12524" y="0"/>
                      <a:pt x="27972" y="0"/>
                    </a:cubicBezTo>
                    <a:close/>
                  </a:path>
                </a:pathLst>
              </a:custGeom>
              <a:solidFill>
                <a:srgbClr val="BD3B78"/>
              </a:solidFill>
              <a:ln w="19050" cap="rnd">
                <a:solidFill>
                  <a:srgbClr val="00364B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2955020" cy="272984"/>
              </a:xfrm>
              <a:prstGeom prst="rect">
                <a:avLst/>
              </a:prstGeom>
            </p:spPr>
            <p:txBody>
              <a:bodyPr anchor="ctr" rtlCol="false" tIns="37040" lIns="37040" bIns="37040" rIns="37040"/>
              <a:lstStyle/>
              <a:p>
                <a:pPr algn="just">
                  <a:lnSpc>
                    <a:spcPts val="2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2613570" y="320554"/>
              <a:ext cx="8057780" cy="386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37"/>
                </a:lnSpc>
              </a:pPr>
              <a:r>
                <a:rPr lang="en-US" sz="1812">
                  <a:solidFill>
                    <a:srgbClr val="F4DC94"/>
                  </a:solidFill>
                  <a:latin typeface="Quicksand Medium"/>
                </a:rPr>
                <a:t>Your students have experienced </a:t>
              </a:r>
              <a:r>
                <a:rPr lang="en-US" sz="1812">
                  <a:solidFill>
                    <a:srgbClr val="82D7F7"/>
                  </a:solidFill>
                  <a:latin typeface="Quicksand Medium"/>
                </a:rPr>
                <a:t>8</a:t>
              </a:r>
              <a:r>
                <a:rPr lang="en-US" sz="1812">
                  <a:solidFill>
                    <a:srgbClr val="82D7F7"/>
                  </a:solidFill>
                  <a:latin typeface="Quicksand Bold"/>
                </a:rPr>
                <a:t>1 </a:t>
              </a:r>
              <a:r>
                <a:rPr lang="en-US" sz="1812">
                  <a:solidFill>
                    <a:srgbClr val="F4DC94"/>
                  </a:solidFill>
                  <a:latin typeface="Quicksand Medium"/>
                </a:rPr>
                <a:t>different programs!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62155" y="6352497"/>
            <a:ext cx="9963690" cy="1678201"/>
            <a:chOff x="0" y="0"/>
            <a:chExt cx="13284920" cy="223760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3284920" cy="2237601"/>
              <a:chOff x="0" y="0"/>
              <a:chExt cx="2955020" cy="49771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955020" cy="497719"/>
              </a:xfrm>
              <a:custGeom>
                <a:avLst/>
                <a:gdLst/>
                <a:ahLst/>
                <a:cxnLst/>
                <a:rect r="r" b="b" t="t" l="l"/>
                <a:pathLst>
                  <a:path h="497719" w="2955020">
                    <a:moveTo>
                      <a:pt x="27972" y="0"/>
                    </a:moveTo>
                    <a:lnTo>
                      <a:pt x="2927047" y="0"/>
                    </a:lnTo>
                    <a:cubicBezTo>
                      <a:pt x="2942496" y="0"/>
                      <a:pt x="2955020" y="12524"/>
                      <a:pt x="2955020" y="27972"/>
                    </a:cubicBezTo>
                    <a:lnTo>
                      <a:pt x="2955020" y="469746"/>
                    </a:lnTo>
                    <a:cubicBezTo>
                      <a:pt x="2955020" y="485195"/>
                      <a:pt x="2942496" y="497719"/>
                      <a:pt x="2927047" y="497719"/>
                    </a:cubicBezTo>
                    <a:lnTo>
                      <a:pt x="27972" y="497719"/>
                    </a:lnTo>
                    <a:cubicBezTo>
                      <a:pt x="12524" y="497719"/>
                      <a:pt x="0" y="485195"/>
                      <a:pt x="0" y="469746"/>
                    </a:cubicBezTo>
                    <a:lnTo>
                      <a:pt x="0" y="27972"/>
                    </a:lnTo>
                    <a:cubicBezTo>
                      <a:pt x="0" y="12524"/>
                      <a:pt x="12524" y="0"/>
                      <a:pt x="27972" y="0"/>
                    </a:cubicBezTo>
                    <a:close/>
                  </a:path>
                </a:pathLst>
              </a:custGeom>
              <a:solidFill>
                <a:srgbClr val="3BAE48"/>
              </a:solidFill>
              <a:ln w="19050" cap="rnd">
                <a:solidFill>
                  <a:srgbClr val="00364B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2955020" cy="535819"/>
              </a:xfrm>
              <a:prstGeom prst="rect">
                <a:avLst/>
              </a:prstGeom>
            </p:spPr>
            <p:txBody>
              <a:bodyPr anchor="ctr" rtlCol="false" tIns="37040" lIns="37040" bIns="37040" rIns="37040"/>
              <a:lstStyle/>
              <a:p>
                <a:pPr algn="just" marL="0" indent="0" lvl="0">
                  <a:lnSpc>
                    <a:spcPts val="2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985386" y="292217"/>
              <a:ext cx="9314149" cy="826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7"/>
                </a:lnSpc>
              </a:pP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The programming served a grand total of</a:t>
              </a:r>
              <a:r>
                <a:rPr lang="en-US" sz="1812">
                  <a:solidFill>
                    <a:srgbClr val="F4DC94"/>
                  </a:solidFill>
                  <a:latin typeface="Quicksand Medium"/>
                </a:rPr>
                <a:t> 8,662*</a:t>
              </a:r>
              <a:r>
                <a:rPr lang="en-US" sz="1812">
                  <a:solidFill>
                    <a:srgbClr val="BD3B78"/>
                  </a:solidFill>
                  <a:latin typeface="Quicksand Medium"/>
                </a:rPr>
                <a:t> 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students from Pre-K to 8th Grade and </a:t>
              </a:r>
              <a:r>
                <a:rPr lang="en-US" sz="1812">
                  <a:solidFill>
                    <a:srgbClr val="F4DC94"/>
                  </a:solidFill>
                  <a:latin typeface="Quicksand Medium"/>
                </a:rPr>
                <a:t>1,974* 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adults over the past two years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456198" y="1613852"/>
              <a:ext cx="8372524" cy="262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91"/>
                </a:lnSpc>
              </a:pPr>
              <a:r>
                <a:rPr lang="en-US" sz="1208">
                  <a:solidFill>
                    <a:srgbClr val="FFFFFF"/>
                  </a:solidFill>
                  <a:latin typeface="Varela Round"/>
                </a:rPr>
                <a:t>*This number indicates the total numbers served and may include repeat patrons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162155" y="4929549"/>
            <a:ext cx="9963690" cy="1131750"/>
            <a:chOff x="0" y="0"/>
            <a:chExt cx="13284920" cy="150900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3284920" cy="1509000"/>
              <a:chOff x="0" y="0"/>
              <a:chExt cx="2955020" cy="33565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955020" cy="335653"/>
              </a:xfrm>
              <a:custGeom>
                <a:avLst/>
                <a:gdLst/>
                <a:ahLst/>
                <a:cxnLst/>
                <a:rect r="r" b="b" t="t" l="l"/>
                <a:pathLst>
                  <a:path h="335653" w="2955020">
                    <a:moveTo>
                      <a:pt x="27972" y="0"/>
                    </a:moveTo>
                    <a:lnTo>
                      <a:pt x="2927047" y="0"/>
                    </a:lnTo>
                    <a:cubicBezTo>
                      <a:pt x="2942496" y="0"/>
                      <a:pt x="2955020" y="12524"/>
                      <a:pt x="2955020" y="27972"/>
                    </a:cubicBezTo>
                    <a:lnTo>
                      <a:pt x="2955020" y="307681"/>
                    </a:lnTo>
                    <a:cubicBezTo>
                      <a:pt x="2955020" y="323129"/>
                      <a:pt x="2942496" y="335653"/>
                      <a:pt x="2927047" y="335653"/>
                    </a:cubicBezTo>
                    <a:lnTo>
                      <a:pt x="27972" y="335653"/>
                    </a:lnTo>
                    <a:cubicBezTo>
                      <a:pt x="12524" y="335653"/>
                      <a:pt x="0" y="323129"/>
                      <a:pt x="0" y="307681"/>
                    </a:cubicBezTo>
                    <a:lnTo>
                      <a:pt x="0" y="27972"/>
                    </a:lnTo>
                    <a:cubicBezTo>
                      <a:pt x="0" y="12524"/>
                      <a:pt x="12524" y="0"/>
                      <a:pt x="27972" y="0"/>
                    </a:cubicBezTo>
                    <a:close/>
                  </a:path>
                </a:pathLst>
              </a:custGeom>
              <a:solidFill>
                <a:srgbClr val="0AB0E6"/>
              </a:solidFill>
              <a:ln w="19050" cap="rnd">
                <a:solidFill>
                  <a:srgbClr val="00364B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955020" cy="373753"/>
              </a:xfrm>
              <a:prstGeom prst="rect">
                <a:avLst/>
              </a:prstGeom>
            </p:spPr>
            <p:txBody>
              <a:bodyPr anchor="ctr" rtlCol="false" tIns="37040" lIns="37040" bIns="37040" rIns="37040"/>
              <a:lstStyle/>
              <a:p>
                <a:pPr algn="just" marL="0" indent="0" lvl="0">
                  <a:lnSpc>
                    <a:spcPts val="2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2009567" y="339113"/>
              <a:ext cx="9265786" cy="805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7"/>
                </a:lnSpc>
              </a:pP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The students and teachers worked with</a:t>
              </a:r>
              <a:r>
                <a:rPr lang="en-US" sz="1812">
                  <a:solidFill>
                    <a:srgbClr val="000000"/>
                  </a:solidFill>
                  <a:latin typeface="Quicksand Medium"/>
                </a:rPr>
                <a:t> 16</a:t>
              </a:r>
              <a:r>
                <a:rPr lang="en-US" sz="1812">
                  <a:solidFill>
                    <a:srgbClr val="DCA827"/>
                  </a:solidFill>
                  <a:latin typeface="Quicksand Medium"/>
                </a:rPr>
                <a:t> 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different SCFD* Funded cultural organizations all throughout Colorado!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162155" y="8321896"/>
            <a:ext cx="9963690" cy="1805826"/>
            <a:chOff x="0" y="0"/>
            <a:chExt cx="13284920" cy="2407768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3284920" cy="2237601"/>
              <a:chOff x="0" y="0"/>
              <a:chExt cx="2955020" cy="49771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955020" cy="497719"/>
              </a:xfrm>
              <a:custGeom>
                <a:avLst/>
                <a:gdLst/>
                <a:ahLst/>
                <a:cxnLst/>
                <a:rect r="r" b="b" t="t" l="l"/>
                <a:pathLst>
                  <a:path h="497719" w="2955020">
                    <a:moveTo>
                      <a:pt x="27972" y="0"/>
                    </a:moveTo>
                    <a:lnTo>
                      <a:pt x="2927047" y="0"/>
                    </a:lnTo>
                    <a:cubicBezTo>
                      <a:pt x="2942496" y="0"/>
                      <a:pt x="2955020" y="12524"/>
                      <a:pt x="2955020" y="27972"/>
                    </a:cubicBezTo>
                    <a:lnTo>
                      <a:pt x="2955020" y="469746"/>
                    </a:lnTo>
                    <a:cubicBezTo>
                      <a:pt x="2955020" y="485195"/>
                      <a:pt x="2942496" y="497719"/>
                      <a:pt x="2927047" y="497719"/>
                    </a:cubicBezTo>
                    <a:lnTo>
                      <a:pt x="27972" y="497719"/>
                    </a:lnTo>
                    <a:cubicBezTo>
                      <a:pt x="12524" y="497719"/>
                      <a:pt x="0" y="485195"/>
                      <a:pt x="0" y="469746"/>
                    </a:cubicBezTo>
                    <a:lnTo>
                      <a:pt x="0" y="27972"/>
                    </a:lnTo>
                    <a:cubicBezTo>
                      <a:pt x="0" y="12524"/>
                      <a:pt x="12524" y="0"/>
                      <a:pt x="279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 w="19050" cap="rnd">
                <a:solidFill>
                  <a:srgbClr val="00364B"/>
                </a:solidFill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2955020" cy="535819"/>
              </a:xfrm>
              <a:prstGeom prst="rect">
                <a:avLst/>
              </a:prstGeom>
            </p:spPr>
            <p:txBody>
              <a:bodyPr anchor="ctr" rtlCol="false" tIns="37040" lIns="37040" bIns="37040" rIns="37040"/>
              <a:lstStyle/>
              <a:p>
                <a:pPr algn="just" marL="0" indent="0" lvl="0">
                  <a:lnSpc>
                    <a:spcPts val="2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3255944" y="235750"/>
              <a:ext cx="6773032" cy="2172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Of the </a:t>
              </a:r>
              <a:r>
                <a:rPr lang="en-US" sz="1812">
                  <a:solidFill>
                    <a:srgbClr val="000000"/>
                  </a:solidFill>
                  <a:latin typeface="Quicksand Medium"/>
                </a:rPr>
                <a:t>51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 programs...</a:t>
              </a:r>
            </a:p>
            <a:p>
              <a:pPr algn="ctr">
                <a:lnSpc>
                  <a:spcPts val="1921"/>
                </a:lnSpc>
              </a:pPr>
            </a:p>
            <a:p>
              <a:pPr algn="ctr">
                <a:lnSpc>
                  <a:spcPts val="1921"/>
                </a:lnSpc>
              </a:pPr>
              <a:r>
                <a:rPr lang="en-US" sz="1812">
                  <a:solidFill>
                    <a:srgbClr val="000000"/>
                  </a:solidFill>
                  <a:latin typeface="Quicksand Medium"/>
                </a:rPr>
                <a:t>5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 were Field Trips</a:t>
              </a:r>
            </a:p>
            <a:p>
              <a:pPr algn="ctr">
                <a:lnSpc>
                  <a:spcPts val="2537"/>
                </a:lnSpc>
              </a:pPr>
              <a:r>
                <a:rPr lang="en-US" sz="1812">
                  <a:solidFill>
                    <a:srgbClr val="000000"/>
                  </a:solidFill>
                  <a:latin typeface="Quicksand Medium"/>
                </a:rPr>
                <a:t>18 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were Assemblies/Large Format Programs</a:t>
              </a:r>
            </a:p>
            <a:p>
              <a:pPr algn="ctr">
                <a:lnSpc>
                  <a:spcPts val="2537"/>
                </a:lnSpc>
              </a:pPr>
              <a:r>
                <a:rPr lang="en-US" sz="1812">
                  <a:solidFill>
                    <a:srgbClr val="000000"/>
                  </a:solidFill>
                  <a:latin typeface="Quicksand Medium"/>
                </a:rPr>
                <a:t>28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 were Workshops</a:t>
              </a:r>
            </a:p>
            <a:p>
              <a:pPr algn="ctr">
                <a:lnSpc>
                  <a:spcPts val="2537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162155" y="2589254"/>
            <a:ext cx="9963690" cy="2049098"/>
            <a:chOff x="0" y="0"/>
            <a:chExt cx="13284920" cy="2732131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13284920" cy="2732131"/>
              <a:chOff x="0" y="0"/>
              <a:chExt cx="2955020" cy="607719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955020" cy="607719"/>
              </a:xfrm>
              <a:custGeom>
                <a:avLst/>
                <a:gdLst/>
                <a:ahLst/>
                <a:cxnLst/>
                <a:rect r="r" b="b" t="t" l="l"/>
                <a:pathLst>
                  <a:path h="607719" w="2955020">
                    <a:moveTo>
                      <a:pt x="27972" y="0"/>
                    </a:moveTo>
                    <a:lnTo>
                      <a:pt x="2927047" y="0"/>
                    </a:lnTo>
                    <a:cubicBezTo>
                      <a:pt x="2942496" y="0"/>
                      <a:pt x="2955020" y="12524"/>
                      <a:pt x="2955020" y="27972"/>
                    </a:cubicBezTo>
                    <a:lnTo>
                      <a:pt x="2955020" y="579747"/>
                    </a:lnTo>
                    <a:cubicBezTo>
                      <a:pt x="2955020" y="595195"/>
                      <a:pt x="2942496" y="607719"/>
                      <a:pt x="2927047" y="607719"/>
                    </a:cubicBezTo>
                    <a:lnTo>
                      <a:pt x="27972" y="607719"/>
                    </a:lnTo>
                    <a:cubicBezTo>
                      <a:pt x="12524" y="607719"/>
                      <a:pt x="0" y="595195"/>
                      <a:pt x="0" y="579747"/>
                    </a:cubicBezTo>
                    <a:lnTo>
                      <a:pt x="0" y="27972"/>
                    </a:lnTo>
                    <a:cubicBezTo>
                      <a:pt x="0" y="12524"/>
                      <a:pt x="12524" y="0"/>
                      <a:pt x="27972" y="0"/>
                    </a:cubicBezTo>
                    <a:close/>
                  </a:path>
                </a:pathLst>
              </a:custGeom>
              <a:solidFill>
                <a:srgbClr val="DCA827"/>
              </a:solidFill>
              <a:ln w="19050" cap="rnd">
                <a:solidFill>
                  <a:srgbClr val="00364B"/>
                </a:solidFill>
                <a:prstDash val="solid"/>
                <a:round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2955020" cy="645819"/>
              </a:xfrm>
              <a:prstGeom prst="rect">
                <a:avLst/>
              </a:prstGeom>
            </p:spPr>
            <p:txBody>
              <a:bodyPr anchor="ctr" rtlCol="false" tIns="37040" lIns="37040" bIns="37040" rIns="37040"/>
              <a:lstStyle/>
              <a:p>
                <a:pPr algn="just" marL="0" indent="0" lvl="0">
                  <a:lnSpc>
                    <a:spcPts val="29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2558113" y="109785"/>
              <a:ext cx="8168695" cy="1256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7"/>
                </a:lnSpc>
              </a:pPr>
              <a:r>
                <a:rPr lang="en-US" sz="1812">
                  <a:solidFill>
                    <a:srgbClr val="BD3B78"/>
                  </a:solidFill>
                  <a:latin typeface="Quicksand Medium"/>
                </a:rPr>
                <a:t>$19,264.98</a:t>
              </a:r>
              <a:r>
                <a:rPr lang="en-US" sz="1812">
                  <a:solidFill>
                    <a:srgbClr val="FFFFFF"/>
                  </a:solidFill>
                  <a:latin typeface="Quicksand Medium"/>
                </a:rPr>
                <a:t> worth of cultural programming was awarded to and utilized by your school!</a:t>
              </a:r>
            </a:p>
            <a:p>
              <a:pPr>
                <a:lnSpc>
                  <a:spcPts val="2537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2635635" y="1193009"/>
              <a:ext cx="8013651" cy="1216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2"/>
                </a:lnSpc>
              </a:pPr>
              <a:r>
                <a:rPr lang="en-US" sz="1808">
                  <a:solidFill>
                    <a:srgbClr val="BD3B78"/>
                  </a:solidFill>
                  <a:latin typeface="Quicksand Bold"/>
                </a:rPr>
                <a:t>$2,675</a:t>
              </a:r>
              <a:r>
                <a:rPr lang="en-US" sz="1808">
                  <a:solidFill>
                    <a:srgbClr val="FFFFFF"/>
                  </a:solidFill>
                  <a:latin typeface="Quicksand Bold"/>
                </a:rPr>
                <a:t> </a:t>
              </a:r>
              <a:r>
                <a:rPr lang="en-US" sz="1808">
                  <a:solidFill>
                    <a:srgbClr val="FFFFFF"/>
                  </a:solidFill>
                  <a:latin typeface="Quicksand"/>
                </a:rPr>
                <a:t>was awarded for bus funding,</a:t>
              </a:r>
              <a:r>
                <a:rPr lang="en-US" sz="1808">
                  <a:solidFill>
                    <a:srgbClr val="0F0716"/>
                  </a:solidFill>
                  <a:latin typeface="Quicksand"/>
                </a:rPr>
                <a:t> </a:t>
              </a:r>
              <a:r>
                <a:rPr lang="en-US" sz="1808">
                  <a:solidFill>
                    <a:srgbClr val="BD3B78"/>
                  </a:solidFill>
                  <a:latin typeface="Quicksand Bold"/>
                </a:rPr>
                <a:t>$960</a:t>
              </a:r>
              <a:r>
                <a:rPr lang="en-US" sz="1808">
                  <a:solidFill>
                    <a:srgbClr val="0F0716"/>
                  </a:solidFill>
                  <a:latin typeface="Quicksand"/>
                </a:rPr>
                <a:t> </a:t>
              </a:r>
              <a:r>
                <a:rPr lang="en-US" sz="1808">
                  <a:solidFill>
                    <a:srgbClr val="FFFFFF"/>
                  </a:solidFill>
                  <a:latin typeface="Quicksand"/>
                </a:rPr>
                <a:t>was awarded for substitute teacher funding, and </a:t>
              </a:r>
              <a:r>
                <a:rPr lang="en-US" sz="1808">
                  <a:solidFill>
                    <a:srgbClr val="BD3B78"/>
                  </a:solidFill>
                  <a:latin typeface="Quicksand Bold"/>
                </a:rPr>
                <a:t>$200 </a:t>
              </a:r>
              <a:r>
                <a:rPr lang="en-US" sz="1808">
                  <a:solidFill>
                    <a:srgbClr val="FFFFFF"/>
                  </a:solidFill>
                  <a:latin typeface="Quicksand"/>
                </a:rPr>
                <a:t>was awarded for library resources!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6986291" y="53657"/>
            <a:ext cx="4315417" cy="1149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8"/>
              </a:lnSpc>
            </a:pPr>
            <a:r>
              <a:rPr lang="en-US" sz="6699">
                <a:solidFill>
                  <a:srgbClr val="000000"/>
                </a:solidFill>
                <a:latin typeface="Quicksand Bold"/>
              </a:rPr>
              <a:t>Summary: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353646" y="8892021"/>
            <a:ext cx="2329512" cy="665575"/>
          </a:xfrm>
          <a:custGeom>
            <a:avLst/>
            <a:gdLst/>
            <a:ahLst/>
            <a:cxnLst/>
            <a:rect r="r" b="b" t="t" l="l"/>
            <a:pathLst>
              <a:path h="665575" w="2329512">
                <a:moveTo>
                  <a:pt x="0" y="0"/>
                </a:moveTo>
                <a:lnTo>
                  <a:pt x="2329513" y="0"/>
                </a:lnTo>
                <a:lnTo>
                  <a:pt x="2329513" y="665575"/>
                </a:lnTo>
                <a:lnTo>
                  <a:pt x="0" y="66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72743" y="1394777"/>
            <a:ext cx="10942513" cy="6430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C4C44"/>
                </a:solidFill>
                <a:latin typeface="Canva Sans Bold"/>
              </a:rPr>
              <a:t>Powered by 4 dedicated teachers: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3328"/>
                </a:solidFill>
                <a:latin typeface="Canva Sans Bold"/>
              </a:rPr>
              <a:t>Laura Tickle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3328"/>
                </a:solidFill>
                <a:latin typeface="Canva Sans Bold"/>
              </a:rPr>
              <a:t>Jaime Johnson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3328"/>
                </a:solidFill>
                <a:latin typeface="Canva Sans Bold"/>
              </a:rPr>
              <a:t>Ali Hinkle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3328"/>
                </a:solidFill>
                <a:latin typeface="Canva Sans Bold"/>
              </a:rPr>
              <a:t>Brenda Bauer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3328"/>
                </a:solidFill>
                <a:latin typeface="Canva Sans Bold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740433" y="7726967"/>
            <a:ext cx="2807135" cy="2245708"/>
          </a:xfrm>
          <a:custGeom>
            <a:avLst/>
            <a:gdLst/>
            <a:ahLst/>
            <a:cxnLst/>
            <a:rect r="r" b="b" t="t" l="l"/>
            <a:pathLst>
              <a:path h="2245708" w="2807135">
                <a:moveTo>
                  <a:pt x="0" y="0"/>
                </a:moveTo>
                <a:lnTo>
                  <a:pt x="2807134" y="0"/>
                </a:lnTo>
                <a:lnTo>
                  <a:pt x="2807134" y="2245708"/>
                </a:lnTo>
                <a:lnTo>
                  <a:pt x="0" y="2245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DAF_jJ54D20</dc:identifier>
  <dcterms:modified xsi:type="dcterms:W3CDTF">2011-08-01T06:04:30Z</dcterms:modified>
  <cp:revision>1</cp:revision>
  <dc:title>K-12 Grant BFA Wrap Up</dc:title>
</cp:coreProperties>
</file>